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27"/>
  </p:notesMasterIdLst>
  <p:sldIdLst>
    <p:sldId id="256" r:id="rId2"/>
    <p:sldId id="257" r:id="rId3"/>
    <p:sldId id="261" r:id="rId4"/>
    <p:sldId id="258" r:id="rId5"/>
    <p:sldId id="259" r:id="rId6"/>
    <p:sldId id="260" r:id="rId7"/>
    <p:sldId id="263" r:id="rId8"/>
    <p:sldId id="264" r:id="rId9"/>
    <p:sldId id="262" r:id="rId10"/>
    <p:sldId id="265" r:id="rId11"/>
    <p:sldId id="286" r:id="rId12"/>
    <p:sldId id="268" r:id="rId13"/>
    <p:sldId id="267" r:id="rId14"/>
    <p:sldId id="269" r:id="rId15"/>
    <p:sldId id="270" r:id="rId16"/>
    <p:sldId id="272" r:id="rId17"/>
    <p:sldId id="271" r:id="rId18"/>
    <p:sldId id="273" r:id="rId19"/>
    <p:sldId id="275" r:id="rId20"/>
    <p:sldId id="274" r:id="rId21"/>
    <p:sldId id="276" r:id="rId22"/>
    <p:sldId id="277" r:id="rId23"/>
    <p:sldId id="280" r:id="rId24"/>
    <p:sldId id="282" r:id="rId25"/>
    <p:sldId id="285" r:id="rId26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276C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811" autoAdjust="0"/>
    <p:restoredTop sz="94717" autoAdjust="0"/>
  </p:normalViewPr>
  <p:slideViewPr>
    <p:cSldViewPr>
      <p:cViewPr varScale="1">
        <p:scale>
          <a:sx n="75" d="100"/>
          <a:sy n="75" d="100"/>
        </p:scale>
        <p:origin x="-116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2B2A21-6D98-446C-B842-96333FF779D1}" type="datetimeFigureOut">
              <a:rPr lang="es-ES" smtClean="0"/>
              <a:pPr/>
              <a:t>29/10/2014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99965D-229A-40ED-BEB2-86902A3DB47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28 Título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16" name="15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35B44-D453-45C9-AEF5-5D2ACF3A17F0}" type="datetime1">
              <a:rPr lang="es-ES" smtClean="0"/>
              <a:pPr/>
              <a:t>29/10/2014</a:t>
            </a:fld>
            <a:endParaRPr lang="es-ES"/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Colegio Nuestra Señora de los Infantes  Profesor D.Javier 4º Curso Ed. Primaria</a:t>
            </a:r>
            <a:endParaRPr lang="es-ES"/>
          </a:p>
        </p:txBody>
      </p:sp>
      <p:sp>
        <p:nvSpPr>
          <p:cNvPr id="15" name="1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C255B-EB5A-47AF-9C8C-784860AE9B4F}" type="datetime1">
              <a:rPr lang="es-ES" smtClean="0"/>
              <a:pPr/>
              <a:t>29/10/2014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Colegio Nuestra Señora de los Infantes  Profesor D.Javier 4º Curso Ed. Primaria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E80B4-A963-4CA2-A15A-7424E5A811C3}" type="datetime1">
              <a:rPr lang="es-ES" smtClean="0"/>
              <a:pPr/>
              <a:t>29/10/2014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Colegio Nuestra Señora de los Infantes  Profesor D.Javier 4º Curso Ed. Primaria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7" name="26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3E99B-1705-41D3-A047-C4230F22BA36}" type="datetime1">
              <a:rPr lang="es-ES" smtClean="0"/>
              <a:pPr/>
              <a:t>29/10/2014</a:t>
            </a:fld>
            <a:endParaRPr lang="es-E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r>
              <a:rPr lang="es-ES" smtClean="0"/>
              <a:t>Colegio Nuestra Señora de los Infantes  Profesor D.Javier 4º Curso Ed. Primaria</a:t>
            </a:r>
            <a:endParaRPr lang="es-ES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Marcador de texto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9" name="18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74AD4-444F-4D29-986A-59B80F90F951}" type="datetime1">
              <a:rPr lang="es-ES" smtClean="0"/>
              <a:pPr/>
              <a:t>29/10/2014</a:t>
            </a:fld>
            <a:endParaRPr lang="es-ES"/>
          </a:p>
        </p:txBody>
      </p:sp>
      <p:sp>
        <p:nvSpPr>
          <p:cNvPr id="11" name="10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Colegio Nuestra Señora de los Infantes  Profesor D.Javier 4º Curso Ed. Primaria</a:t>
            </a:r>
            <a:endParaRPr lang="es-ES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19 Título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4" name="13 Marcador de contenido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1" name="20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6AE51-CE1D-4F9A-8778-F209821DA250}" type="datetime1">
              <a:rPr lang="es-ES" smtClean="0"/>
              <a:pPr/>
              <a:t>29/10/2014</a:t>
            </a:fld>
            <a:endParaRPr lang="es-ES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Colegio Nuestra Señora de los Infantes  Profesor D.Javier 4º Curso Ed. Primaria</a:t>
            </a:r>
            <a:endParaRPr lang="es-ES"/>
          </a:p>
        </p:txBody>
      </p:sp>
      <p:sp>
        <p:nvSpPr>
          <p:cNvPr id="31" name="3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28 Título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25" name="24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8" name="27 Marcador de contenido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75758-DEC3-4B94-85D4-A76711460EBD}" type="datetime1">
              <a:rPr lang="es-ES" smtClean="0"/>
              <a:pPr/>
              <a:t>29/10/2014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Colegio Nuestra Señora de los Infantes  Profesor D.Javier 4º Curso Ed. Primaria</a:t>
            </a: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29 Título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626B4-C5AF-4D04-AC8D-7EE582E35FF1}" type="datetime1">
              <a:rPr lang="es-ES" smtClean="0"/>
              <a:pPr/>
              <a:t>29/10/2014</a:t>
            </a:fld>
            <a:endParaRPr lang="es-ES"/>
          </a:p>
        </p:txBody>
      </p:sp>
      <p:sp>
        <p:nvSpPr>
          <p:cNvPr id="21" name="20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Colegio Nuestra Señora de los Infantes  Profesor D.Javier 4º Curso Ed. Primaria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DDC03-8541-46F8-BE7A-D594CD749ED5}" type="datetime1">
              <a:rPr lang="es-ES" smtClean="0"/>
              <a:pPr/>
              <a:t>29/10/2014</a:t>
            </a:fld>
            <a:endParaRPr lang="es-ES"/>
          </a:p>
        </p:txBody>
      </p:sp>
      <p:sp>
        <p:nvSpPr>
          <p:cNvPr id="24" name="2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Colegio Nuestra Señora de los Infantes  Profesor D.Javier 4º Curso Ed. Primaria</a:t>
            </a: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Título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6" name="25 Marcador de texto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4" name="13 Marcador de contenido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7A052-9B59-469D-9D10-E8B0FCD99D09}" type="datetime1">
              <a:rPr lang="es-ES" smtClean="0"/>
              <a:pPr/>
              <a:t>29/10/2014</a:t>
            </a:fld>
            <a:endParaRPr lang="es-ES"/>
          </a:p>
        </p:txBody>
      </p:sp>
      <p:sp>
        <p:nvSpPr>
          <p:cNvPr id="29" name="2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Colegio Nuestra Señora de los Infantes  Profesor D.Javier 4º Curso Ed. Primaria</a:t>
            </a: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Marcador de posición de imagen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36726-6DB4-4A77-A1C5-ADEB76CB4CF6}" type="datetime1">
              <a:rPr lang="es-ES" smtClean="0"/>
              <a:pPr/>
              <a:t>29/10/2014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Colegio Nuestra Señora de los Infantes  Profesor D.Javier 4º Curso Ed. Primaria</a:t>
            </a:r>
            <a:endParaRPr lang="es-ES"/>
          </a:p>
        </p:txBody>
      </p:sp>
      <p:sp>
        <p:nvSpPr>
          <p:cNvPr id="31" name="3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7" name="16 Título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6" name="25 Marcador de texto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7 Marcador de texto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1" name="10 Marcador de fecha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F9D3BD4-DD90-47B7-A121-1DB4F0AC7B45}" type="datetime1">
              <a:rPr lang="es-ES" smtClean="0"/>
              <a:pPr/>
              <a:t>29/10/2014</a:t>
            </a:fld>
            <a:endParaRPr lang="es-ES"/>
          </a:p>
        </p:txBody>
      </p:sp>
      <p:sp>
        <p:nvSpPr>
          <p:cNvPr id="28" name="27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r>
              <a:rPr lang="es-ES" smtClean="0"/>
              <a:t>Colegio Nuestra Señora de los Infantes  Profesor D.Javier 4º Curso Ed. Primaria</a:t>
            </a:r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0" name="9 Marcador de título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tVrrqMbTdMc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lideshare.net/inesrozas/la-reproduccin-humana" TargetMode="External"/><Relationship Id="rId2" Type="http://schemas.openxmlformats.org/officeDocument/2006/relationships/hyperlink" Target="http://www.escolar.com/cnat/a13reproduccion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educa.jcyl.es/educacyl/cm/gallery/Recursos%20Infinity/juegos_jcyl/cuerpo_rep/ap_reproductor_masc_plus.html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2.bp.blogspot.com/_4BMs7e7qjV0/TCUlyj6oyaI/AAAAAAAAAAk/ueXUGnv92c0/S748/wzacs_clip_image0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9908" y="0"/>
            <a:ext cx="9128412" cy="6858000"/>
          </a:xfrm>
          <a:prstGeom prst="rect">
            <a:avLst/>
          </a:prstGeom>
          <a:noFill/>
        </p:spPr>
      </p:pic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85720" y="2214554"/>
            <a:ext cx="8458200" cy="914400"/>
          </a:xfrm>
        </p:spPr>
        <p:txBody>
          <a:bodyPr>
            <a:noAutofit/>
          </a:bodyPr>
          <a:lstStyle/>
          <a:p>
            <a:pPr algn="ctr"/>
            <a:r>
              <a:rPr lang="es-ES" sz="8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LA REPRODUCCIÓN</a:t>
            </a:r>
            <a:endParaRPr lang="es-ES" sz="8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APARATO REPRODUCTOR FEMENINO</a:t>
            </a:r>
            <a:endParaRPr lang="es-ES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357298"/>
            <a:ext cx="8686800" cy="5143536"/>
          </a:xfrm>
        </p:spPr>
        <p:txBody>
          <a:bodyPr>
            <a:normAutofit/>
          </a:bodyPr>
          <a:lstStyle/>
          <a:p>
            <a:pPr>
              <a:buClr>
                <a:srgbClr val="7030A0"/>
              </a:buClr>
              <a:buFont typeface="Courier New" pitchFamily="49" charset="0"/>
              <a:buChar char="o"/>
            </a:pPr>
            <a:r>
              <a:rPr lang="es-ES" sz="2800" b="1" u="sng" dirty="0" smtClean="0">
                <a:solidFill>
                  <a:srgbClr val="7030A0"/>
                </a:solidFill>
              </a:rPr>
              <a:t>Los ovarios: </a:t>
            </a:r>
            <a:r>
              <a:rPr lang="es-ES" sz="2800" dirty="0" smtClean="0"/>
              <a:t>órganos internos situados a la altura de la cadera, que producen los óvulos.</a:t>
            </a:r>
          </a:p>
          <a:p>
            <a:pPr>
              <a:buClr>
                <a:srgbClr val="7030A0"/>
              </a:buClr>
              <a:buFont typeface="Courier New" pitchFamily="49" charset="0"/>
              <a:buChar char="o"/>
            </a:pPr>
            <a:r>
              <a:rPr lang="es-ES" sz="2800" b="1" u="sng" dirty="0" smtClean="0">
                <a:solidFill>
                  <a:srgbClr val="7030A0"/>
                </a:solidFill>
              </a:rPr>
              <a:t>El útero</a:t>
            </a:r>
            <a:r>
              <a:rPr lang="es-ES" sz="2800" u="sng" dirty="0" smtClean="0"/>
              <a:t>: </a:t>
            </a:r>
            <a:r>
              <a:rPr lang="es-ES" sz="2800" dirty="0" smtClean="0"/>
              <a:t>es una cavidad con paredes musculosas  situada en el vientre unida con los ovarios. Es donde se desarrolla </a:t>
            </a:r>
            <a:r>
              <a:rPr lang="es-ES" sz="2800" u="sng" dirty="0" smtClean="0"/>
              <a:t>el feto.</a:t>
            </a:r>
          </a:p>
          <a:p>
            <a:pPr>
              <a:buClr>
                <a:srgbClr val="7030A0"/>
              </a:buClr>
              <a:buFont typeface="Courier New" pitchFamily="49" charset="0"/>
              <a:buChar char="o"/>
            </a:pPr>
            <a:r>
              <a:rPr lang="es-ES" sz="2800" b="1" u="sng" dirty="0" smtClean="0">
                <a:solidFill>
                  <a:srgbClr val="7030A0"/>
                </a:solidFill>
              </a:rPr>
              <a:t>Las trompas de Falopio:</a:t>
            </a:r>
            <a:r>
              <a:rPr lang="es-ES" sz="2800" b="1" dirty="0" smtClean="0">
                <a:solidFill>
                  <a:srgbClr val="7030A0"/>
                </a:solidFill>
              </a:rPr>
              <a:t> </a:t>
            </a:r>
            <a:r>
              <a:rPr lang="es-ES" sz="2800" dirty="0" smtClean="0"/>
              <a:t>conductos que unen los ovarios con el útero.</a:t>
            </a:r>
          </a:p>
          <a:p>
            <a:pPr>
              <a:buClr>
                <a:srgbClr val="7030A0"/>
              </a:buClr>
              <a:buFont typeface="Courier New" pitchFamily="49" charset="0"/>
              <a:buChar char="o"/>
            </a:pPr>
            <a:r>
              <a:rPr lang="es-ES" sz="2800" b="1" u="sng" dirty="0" smtClean="0">
                <a:solidFill>
                  <a:srgbClr val="7030A0"/>
                </a:solidFill>
              </a:rPr>
              <a:t>La vagina:</a:t>
            </a:r>
            <a:r>
              <a:rPr lang="es-ES" sz="2800" b="1" dirty="0" smtClean="0">
                <a:solidFill>
                  <a:srgbClr val="7030A0"/>
                </a:solidFill>
              </a:rPr>
              <a:t> </a:t>
            </a:r>
            <a:r>
              <a:rPr lang="es-ES" sz="2800" dirty="0" smtClean="0"/>
              <a:t>conducto que comunica el útero con el exterior</a:t>
            </a:r>
          </a:p>
          <a:p>
            <a:pPr>
              <a:buClr>
                <a:srgbClr val="7030A0"/>
              </a:buClr>
              <a:buFont typeface="Courier New" pitchFamily="49" charset="0"/>
              <a:buChar char="o"/>
            </a:pPr>
            <a:r>
              <a:rPr lang="es-ES" sz="2800" b="1" u="sng" dirty="0" smtClean="0">
                <a:solidFill>
                  <a:srgbClr val="7030A0"/>
                </a:solidFill>
              </a:rPr>
              <a:t>La vulva</a:t>
            </a:r>
            <a:r>
              <a:rPr lang="es-ES" sz="2800" b="1" u="sng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es-ES" sz="2800" dirty="0" smtClean="0"/>
              <a:t>parte externa del Ap. </a:t>
            </a:r>
            <a:r>
              <a:rPr lang="es-ES" sz="2800" dirty="0" err="1" smtClean="0"/>
              <a:t>Repro</a:t>
            </a:r>
            <a:r>
              <a:rPr lang="es-ES" sz="2800" dirty="0" smtClean="0"/>
              <a:t>. Femenino</a:t>
            </a:r>
          </a:p>
          <a:p>
            <a:pPr algn="ctr">
              <a:buClr>
                <a:srgbClr val="7030A0"/>
              </a:buClr>
              <a:buNone/>
            </a:pPr>
            <a:r>
              <a:rPr lang="es-ES" sz="2200" dirty="0" smtClean="0"/>
              <a:t>*Casi todos los órganos </a:t>
            </a:r>
            <a:r>
              <a:rPr lang="es-ES" sz="2200" dirty="0" err="1" smtClean="0"/>
              <a:t>estan</a:t>
            </a:r>
            <a:r>
              <a:rPr lang="es-ES" sz="2200" dirty="0" smtClean="0"/>
              <a:t> situados en el interior de la mujer</a:t>
            </a:r>
          </a:p>
          <a:p>
            <a:pPr>
              <a:buClr>
                <a:srgbClr val="7030A0"/>
              </a:buClr>
              <a:buFont typeface="Courier New" pitchFamily="49" charset="0"/>
              <a:buChar char="o"/>
            </a:pPr>
            <a:endParaRPr lang="es-E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APARATO REPRODUCTOR FEMENINO</a:t>
            </a:r>
            <a:endParaRPr lang="es-ES" dirty="0"/>
          </a:p>
        </p:txBody>
      </p:sp>
      <p:pic>
        <p:nvPicPr>
          <p:cNvPr id="4" name="3 Marcador de contenido" descr="rep femenino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1772816"/>
            <a:ext cx="7344815" cy="4176464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APARATO REPRODUCTOR MASCULINO</a:t>
            </a:r>
            <a:endParaRPr lang="es-ES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85720" y="1857364"/>
            <a:ext cx="8686800" cy="4525963"/>
          </a:xfrm>
        </p:spPr>
        <p:txBody>
          <a:bodyPr>
            <a:normAutofit/>
          </a:bodyPr>
          <a:lstStyle/>
          <a:p>
            <a:pPr>
              <a:buClr>
                <a:srgbClr val="7030A0"/>
              </a:buClr>
              <a:buFont typeface="Courier New" pitchFamily="49" charset="0"/>
              <a:buChar char="o"/>
            </a:pPr>
            <a:r>
              <a:rPr lang="es-ES" sz="2800" b="1" u="sng" dirty="0" smtClean="0">
                <a:solidFill>
                  <a:srgbClr val="7030A0"/>
                </a:solidFill>
              </a:rPr>
              <a:t>Los testículos: </a:t>
            </a:r>
            <a:r>
              <a:rPr lang="es-ES" sz="2800" dirty="0" smtClean="0">
                <a:solidFill>
                  <a:schemeClr val="tx1"/>
                </a:solidFill>
              </a:rPr>
              <a:t>son dos órganos externos que producen los espermatozoides</a:t>
            </a:r>
          </a:p>
          <a:p>
            <a:pPr>
              <a:buClr>
                <a:srgbClr val="7030A0"/>
              </a:buClr>
              <a:buFont typeface="Courier New" pitchFamily="49" charset="0"/>
              <a:buChar char="o"/>
            </a:pPr>
            <a:r>
              <a:rPr lang="es-ES" sz="2800" b="1" u="sng" dirty="0" smtClean="0">
                <a:solidFill>
                  <a:srgbClr val="7030A0"/>
                </a:solidFill>
              </a:rPr>
              <a:t>El pene: </a:t>
            </a:r>
            <a:r>
              <a:rPr lang="es-ES" sz="2800" dirty="0" smtClean="0">
                <a:solidFill>
                  <a:schemeClr val="tx1"/>
                </a:solidFill>
              </a:rPr>
              <a:t>órgano situado por encima de los testículos. Dentro de él está la uretra, que es un conducto por el que salen los espermatozoides y la orina.</a:t>
            </a:r>
          </a:p>
          <a:p>
            <a:pPr>
              <a:buClr>
                <a:srgbClr val="7030A0"/>
              </a:buClr>
              <a:buNone/>
            </a:pPr>
            <a:endParaRPr lang="es-ES" sz="2800" dirty="0" smtClean="0"/>
          </a:p>
          <a:p>
            <a:pPr>
              <a:buClr>
                <a:srgbClr val="7030A0"/>
              </a:buClr>
              <a:buNone/>
            </a:pPr>
            <a:r>
              <a:rPr lang="es-ES" sz="2800" dirty="0" smtClean="0"/>
              <a:t>*Casi todos los órganos están situados en el exterior del hombre</a:t>
            </a:r>
          </a:p>
          <a:p>
            <a:pPr>
              <a:buClr>
                <a:srgbClr val="7030A0"/>
              </a:buClr>
              <a:buFont typeface="Courier New" pitchFamily="49" charset="0"/>
              <a:buChar char="o"/>
            </a:pPr>
            <a:endParaRPr lang="es-E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12469" cy="688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sz="4400" dirty="0" smtClean="0">
                <a:solidFill>
                  <a:srgbClr val="002060"/>
                </a:solidFill>
              </a:rPr>
              <a:t>ÓVULOS Y ESPERMATOZOIDES</a:t>
            </a:r>
            <a:endParaRPr lang="es-ES" sz="4400" dirty="0">
              <a:solidFill>
                <a:srgbClr val="00206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14282" y="1714488"/>
            <a:ext cx="8758238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ES" b="1" u="sng" dirty="0" smtClean="0">
                <a:solidFill>
                  <a:srgbClr val="002060"/>
                </a:solidFill>
              </a:rPr>
              <a:t>La pubertad </a:t>
            </a:r>
            <a:r>
              <a:rPr lang="es-ES" dirty="0" smtClean="0"/>
              <a:t>es la etapa de nuestro desarrollo en</a:t>
            </a:r>
          </a:p>
          <a:p>
            <a:pPr>
              <a:buNone/>
            </a:pPr>
            <a:r>
              <a:rPr lang="es-ES" dirty="0" smtClean="0"/>
              <a:t>la que maduran nuestros órganos reproductores.</a:t>
            </a:r>
          </a:p>
          <a:p>
            <a:pPr>
              <a:buFont typeface="Arial" pitchFamily="34" charset="0"/>
              <a:buChar char="•"/>
            </a:pPr>
            <a:r>
              <a:rPr lang="es-ES" dirty="0" smtClean="0"/>
              <a:t>A partir de esta etapa, los ovarios empiezan a producir </a:t>
            </a:r>
            <a:r>
              <a:rPr lang="es-ES" i="1" u="sng" dirty="0" smtClean="0">
                <a:solidFill>
                  <a:srgbClr val="002060"/>
                </a:solidFill>
              </a:rPr>
              <a:t>óvulos</a:t>
            </a:r>
            <a:r>
              <a:rPr lang="es-ES" dirty="0" smtClean="0"/>
              <a:t>, y los testículos, </a:t>
            </a:r>
            <a:r>
              <a:rPr lang="es-ES" i="1" u="sng" dirty="0" smtClean="0">
                <a:solidFill>
                  <a:srgbClr val="002060"/>
                </a:solidFill>
              </a:rPr>
              <a:t>espermatozoides.</a:t>
            </a:r>
          </a:p>
          <a:p>
            <a:pPr>
              <a:buFont typeface="Arial" pitchFamily="34" charset="0"/>
              <a:buChar char="•"/>
            </a:pPr>
            <a:r>
              <a:rPr lang="es-ES" dirty="0" smtClean="0"/>
              <a:t>Para que se produzca el comienzo de una nueva vida, el óvulo y el espermatozoide</a:t>
            </a:r>
            <a:r>
              <a:rPr lang="es-ES" u="sng" dirty="0" smtClean="0"/>
              <a:t> deben unirse </a:t>
            </a:r>
            <a:r>
              <a:rPr lang="es-ES" dirty="0" smtClean="0"/>
              <a:t>en el interior de </a:t>
            </a:r>
            <a:r>
              <a:rPr lang="es-ES" u="sng" dirty="0" smtClean="0">
                <a:solidFill>
                  <a:srgbClr val="002060"/>
                </a:solidFill>
              </a:rPr>
              <a:t>Ap. </a:t>
            </a:r>
            <a:r>
              <a:rPr lang="es-ES" u="sng" dirty="0" err="1" smtClean="0">
                <a:solidFill>
                  <a:srgbClr val="002060"/>
                </a:solidFill>
              </a:rPr>
              <a:t>Repr</a:t>
            </a:r>
            <a:r>
              <a:rPr lang="es-ES" u="sng" dirty="0" smtClean="0">
                <a:solidFill>
                  <a:srgbClr val="002060"/>
                </a:solidFill>
              </a:rPr>
              <a:t>. Femenino.</a:t>
            </a:r>
            <a:endParaRPr lang="es-ES" u="sng" dirty="0">
              <a:solidFill>
                <a:srgbClr val="002060"/>
              </a:solidFill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1691680" y="602128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" dirty="0" smtClean="0">
                <a:hlinkClick r:id="rId2"/>
              </a:rPr>
              <a:t>http://www.youtube.com/watch?v=tVrrqMbTdMc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1.bp.blogspot.com/_6Siaso1iyKM/TCjsktRIuiI/AAAAAAAANTI/w-l4DhMU94o/s1600/espermatozoide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4414" y="428604"/>
            <a:ext cx="2565974" cy="1808402"/>
          </a:xfrm>
          <a:prstGeom prst="rect">
            <a:avLst/>
          </a:prstGeom>
          <a:noFill/>
        </p:spPr>
      </p:pic>
      <p:pic>
        <p:nvPicPr>
          <p:cNvPr id="25604" name="Picture 4" descr="http://www.ferato.com/wiki/images/7/72/20081113_mgb_%C3%93vulo_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43570" y="142852"/>
            <a:ext cx="2500298" cy="2321705"/>
          </a:xfrm>
          <a:prstGeom prst="rect">
            <a:avLst/>
          </a:prstGeom>
          <a:noFill/>
        </p:spPr>
      </p:pic>
      <p:pic>
        <p:nvPicPr>
          <p:cNvPr id="25606" name="Picture 6" descr="Ovul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7224" y="3571876"/>
            <a:ext cx="2956217" cy="2428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6 Más"/>
          <p:cNvSpPr/>
          <p:nvPr/>
        </p:nvSpPr>
        <p:spPr>
          <a:xfrm>
            <a:off x="3857620" y="500042"/>
            <a:ext cx="1500198" cy="1571636"/>
          </a:xfrm>
          <a:prstGeom prst="mathPlus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7 Igual que"/>
          <p:cNvSpPr/>
          <p:nvPr/>
        </p:nvSpPr>
        <p:spPr>
          <a:xfrm>
            <a:off x="4214810" y="4429132"/>
            <a:ext cx="1143008" cy="785818"/>
          </a:xfrm>
          <a:prstGeom prst="mathEqual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pic>
        <p:nvPicPr>
          <p:cNvPr id="25608" name="Picture 8" descr="http://oralnet.files.wordpress.com/2010/03/fot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86446" y="3514925"/>
            <a:ext cx="1981690" cy="27715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9 CuadroTexto"/>
          <p:cNvSpPr txBox="1"/>
          <p:nvPr/>
        </p:nvSpPr>
        <p:spPr>
          <a:xfrm>
            <a:off x="357158" y="2143116"/>
            <a:ext cx="39290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Pequeño tamaño, de forma alargada, con una larga cola que el permite desplazarse</a:t>
            </a:r>
            <a:endParaRPr lang="es-ES" dirty="0"/>
          </a:p>
        </p:txBody>
      </p:sp>
      <p:sp>
        <p:nvSpPr>
          <p:cNvPr id="11" name="10 CuadroTexto"/>
          <p:cNvSpPr txBox="1"/>
          <p:nvPr/>
        </p:nvSpPr>
        <p:spPr>
          <a:xfrm>
            <a:off x="5214942" y="2148480"/>
            <a:ext cx="34290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Gran tamaño, de forma redonda, que no puede desplazarse por sí mismo.</a:t>
            </a:r>
            <a:endParaRPr lang="es-ES" dirty="0"/>
          </a:p>
        </p:txBody>
      </p:sp>
      <p:sp>
        <p:nvSpPr>
          <p:cNvPr id="12" name="11 CuadroTexto"/>
          <p:cNvSpPr txBox="1"/>
          <p:nvPr/>
        </p:nvSpPr>
        <p:spPr>
          <a:xfrm>
            <a:off x="2143108" y="500042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rgbClr val="002060"/>
                </a:solidFill>
              </a:rPr>
              <a:t>Espermatozoide</a:t>
            </a:r>
            <a:endParaRPr lang="es-ES" b="1" dirty="0">
              <a:solidFill>
                <a:srgbClr val="002060"/>
              </a:solidFill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7429520" y="500042"/>
            <a:ext cx="1500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rgbClr val="002060"/>
                </a:solidFill>
              </a:rPr>
              <a:t>Óvulo</a:t>
            </a:r>
            <a:endParaRPr lang="es-ES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ACTIVIDADES</a:t>
            </a:r>
            <a:r>
              <a:rPr lang="es-ES" sz="4000" dirty="0" smtClean="0"/>
              <a:t> </a:t>
            </a:r>
            <a:r>
              <a:rPr lang="es-E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1 Y 2</a:t>
            </a:r>
            <a:r>
              <a:rPr lang="es-ES" sz="4000" dirty="0" smtClean="0"/>
              <a:t> </a:t>
            </a:r>
            <a:r>
              <a:rPr lang="es-ES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PÁG 33</a:t>
            </a:r>
            <a:endParaRPr lang="es-ES" sz="4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pic>
        <p:nvPicPr>
          <p:cNvPr id="28674" name="Picture 2" descr="http://mariaamarillo.files.wordpress.com/2008/11/ciguena-bebe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1571612"/>
            <a:ext cx="3357586" cy="447678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El  nacimiento de una persona</a:t>
            </a:r>
            <a:endParaRPr lang="es-ES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85720" y="1714488"/>
            <a:ext cx="8686800" cy="4525963"/>
          </a:xfrm>
        </p:spPr>
        <p:txBody>
          <a:bodyPr/>
          <a:lstStyle/>
          <a:p>
            <a:pPr lvl="8" algn="ctr">
              <a:buClr>
                <a:srgbClr val="00B050"/>
              </a:buClr>
              <a:buFont typeface="Wingdings" pitchFamily="2" charset="2"/>
              <a:buChar char="v"/>
            </a:pPr>
            <a:r>
              <a:rPr lang="es-ES" sz="32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Fecundación</a:t>
            </a:r>
          </a:p>
          <a:p>
            <a:pPr algn="ctr">
              <a:buClr>
                <a:srgbClr val="00B050"/>
              </a:buClr>
              <a:buNone/>
            </a:pPr>
            <a:endParaRPr lang="es-ES" dirty="0" smtClean="0"/>
          </a:p>
          <a:p>
            <a:pPr algn="ctr">
              <a:buClr>
                <a:srgbClr val="00B050"/>
              </a:buClr>
              <a:buNone/>
            </a:pPr>
            <a:endParaRPr lang="es-ES" dirty="0" smtClean="0"/>
          </a:p>
          <a:p>
            <a:pPr>
              <a:buClr>
                <a:srgbClr val="00B050"/>
              </a:buClr>
              <a:buFont typeface="Wingdings" pitchFamily="2" charset="2"/>
              <a:buChar char="v"/>
            </a:pPr>
            <a:r>
              <a:rPr lang="es-ES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Embarazo</a:t>
            </a:r>
          </a:p>
          <a:p>
            <a:pPr algn="ctr">
              <a:buClr>
                <a:srgbClr val="00B050"/>
              </a:buClr>
              <a:buNone/>
            </a:pPr>
            <a:endParaRPr lang="es-ES" dirty="0" smtClean="0"/>
          </a:p>
          <a:p>
            <a:pPr algn="ctr">
              <a:buClr>
                <a:srgbClr val="00B050"/>
              </a:buClr>
              <a:buNone/>
            </a:pPr>
            <a:endParaRPr lang="es-ES" dirty="0" smtClean="0"/>
          </a:p>
          <a:p>
            <a:pPr lvl="8" algn="ctr">
              <a:buClr>
                <a:srgbClr val="00B050"/>
              </a:buClr>
              <a:buFont typeface="Wingdings" pitchFamily="2" charset="2"/>
              <a:buChar char="v"/>
            </a:pPr>
            <a:r>
              <a:rPr lang="es-ES" sz="32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Parto</a:t>
            </a:r>
            <a:endParaRPr lang="es-ES" sz="3200" b="1" u="sng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Fecundacion Human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8557" y="1425878"/>
            <a:ext cx="1333509" cy="136018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http://www.entrepadres.com/wp-content/uploads/2010/07/embarazo20fondo20negr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6116" y="2928934"/>
            <a:ext cx="2295333" cy="15251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http://embarazo.cuidadoinfantil.net/wp-content/uploads/2009/10/parto-se-atraz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86182" y="4643446"/>
            <a:ext cx="1681667" cy="1714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FECUNDACIÓN</a:t>
            </a:r>
            <a:endParaRPr lang="es-ES" sz="4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85720" y="1714488"/>
            <a:ext cx="8686800" cy="4525963"/>
          </a:xfrm>
        </p:spPr>
        <p:txBody>
          <a:bodyPr/>
          <a:lstStyle/>
          <a:p>
            <a:pPr>
              <a:buClr>
                <a:srgbClr val="FF0000"/>
              </a:buClr>
              <a:buFont typeface="Wingdings" pitchFamily="2" charset="2"/>
              <a:buChar char="q"/>
            </a:pPr>
            <a:r>
              <a:rPr lang="es-ES" b="1" dirty="0" smtClean="0"/>
              <a:t>Es la unión de un </a:t>
            </a:r>
            <a:r>
              <a:rPr lang="es-ES" b="1" u="sng" dirty="0" smtClean="0"/>
              <a:t>óvulo</a:t>
            </a:r>
            <a:r>
              <a:rPr lang="es-ES" b="1" dirty="0" smtClean="0"/>
              <a:t> de la mujer con un </a:t>
            </a:r>
            <a:r>
              <a:rPr lang="es-ES" b="1" u="sng" dirty="0" smtClean="0"/>
              <a:t>espermatozoide</a:t>
            </a:r>
            <a:r>
              <a:rPr lang="es-ES" b="1" dirty="0" smtClean="0"/>
              <a:t> del hombre</a:t>
            </a:r>
          </a:p>
          <a:p>
            <a:pPr>
              <a:buClr>
                <a:srgbClr val="FF0000"/>
              </a:buClr>
              <a:buFont typeface="Wingdings" pitchFamily="2" charset="2"/>
              <a:buChar char="q"/>
            </a:pPr>
            <a:r>
              <a:rPr lang="es-ES" b="1" dirty="0" smtClean="0"/>
              <a:t>Se produce en el interior del Aparato Reproductor Femenino, dentro de las </a:t>
            </a:r>
            <a:r>
              <a:rPr lang="es-ES" b="1" u="sng" dirty="0" smtClean="0"/>
              <a:t>trompas de Falopio.</a:t>
            </a:r>
            <a:endParaRPr lang="es-ES" b="1" u="sng" dirty="0"/>
          </a:p>
        </p:txBody>
      </p:sp>
      <p:pic>
        <p:nvPicPr>
          <p:cNvPr id="31746" name="Picture 2" descr="http://www.crecerfeliz.es/var/ezflow_site/storage/images/buscando-un-bebe/concepcion/fecundacion/14894-2-esl-ES/fecundacion_articulo_landscap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00496" y="4071942"/>
            <a:ext cx="3143272" cy="22323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EMBARAZO</a:t>
            </a:r>
            <a:endParaRPr lang="es-ES" sz="4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85720" y="1643050"/>
            <a:ext cx="8686800" cy="4714908"/>
          </a:xfrm>
        </p:spPr>
        <p:txBody>
          <a:bodyPr>
            <a:normAutofit lnSpcReduction="10000"/>
          </a:bodyPr>
          <a:lstStyle/>
          <a:p>
            <a:pPr>
              <a:buClr>
                <a:srgbClr val="FF0000"/>
              </a:buClr>
              <a:buFont typeface="Wingdings" pitchFamily="2" charset="2"/>
              <a:buChar char="q"/>
            </a:pPr>
            <a:r>
              <a:rPr lang="es-ES" b="1" dirty="0" smtClean="0"/>
              <a:t>Es la fase donde el feto se desarrolla en el interior del vientre de la madre.</a:t>
            </a:r>
          </a:p>
          <a:p>
            <a:pPr>
              <a:buClr>
                <a:srgbClr val="FF0000"/>
              </a:buClr>
              <a:buFont typeface="Wingdings" pitchFamily="2" charset="2"/>
              <a:buChar char="q"/>
            </a:pPr>
            <a:r>
              <a:rPr lang="es-ES" b="1" dirty="0" smtClean="0"/>
              <a:t>Dura </a:t>
            </a:r>
            <a:r>
              <a:rPr lang="es-E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 meses</a:t>
            </a:r>
            <a:r>
              <a:rPr lang="es-ES" b="1" dirty="0" smtClean="0"/>
              <a:t>, desde el que el </a:t>
            </a:r>
            <a:r>
              <a:rPr lang="es-E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feto</a:t>
            </a:r>
            <a:r>
              <a:rPr lang="es-ES" b="1" dirty="0" smtClean="0"/>
              <a:t>, se va formando hasta convertirse en un bebé.</a:t>
            </a:r>
          </a:p>
          <a:p>
            <a:pPr>
              <a:buClr>
                <a:srgbClr val="FF0000"/>
              </a:buClr>
              <a:buFont typeface="Wingdings" pitchFamily="2" charset="2"/>
              <a:buChar char="q"/>
            </a:pPr>
            <a:r>
              <a:rPr lang="es-ES" b="1" dirty="0" smtClean="0"/>
              <a:t>El feto está protegido por una bolsa llena de líquido llamada </a:t>
            </a:r>
            <a:r>
              <a:rPr lang="es-E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Bolsa amniótica</a:t>
            </a:r>
            <a:r>
              <a:rPr lang="es-ES" b="1" u="sng" dirty="0" smtClean="0">
                <a:solidFill>
                  <a:srgbClr val="FF0000"/>
                </a:solidFill>
              </a:rPr>
              <a:t>.</a:t>
            </a:r>
          </a:p>
          <a:p>
            <a:pPr>
              <a:buClr>
                <a:srgbClr val="FF0000"/>
              </a:buClr>
              <a:buFont typeface="Wingdings" pitchFamily="2" charset="2"/>
              <a:buChar char="q"/>
            </a:pPr>
            <a:r>
              <a:rPr lang="es-ES" b="1" dirty="0" smtClean="0"/>
              <a:t>Al comienzo del embarazo, se forma un órgano llamado </a:t>
            </a:r>
            <a:r>
              <a:rPr lang="es-E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Placenta, </a:t>
            </a:r>
            <a:r>
              <a:rPr lang="es-ES" b="1" dirty="0" smtClean="0"/>
              <a:t>por el cual se va a alimentar el bebé a través del </a:t>
            </a:r>
            <a:r>
              <a:rPr lang="es-E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cordón umbilical.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Reproduccion Human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42405"/>
          </a:xfrm>
          <a:prstGeom prst="rect">
            <a:avLst/>
          </a:prstGeom>
          <a:noFill/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04800" y="1071546"/>
            <a:ext cx="8686800" cy="5008579"/>
          </a:xfrm>
        </p:spPr>
        <p:txBody>
          <a:bodyPr/>
          <a:lstStyle/>
          <a:p>
            <a:r>
              <a:rPr lang="es-E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La manera por la que todos los seres vivos producimos nuevos seres semejantes a nosotros es la </a:t>
            </a:r>
            <a:r>
              <a:rPr lang="es-ES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reproducción sexual</a:t>
            </a:r>
            <a:r>
              <a:rPr lang="es-E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 Se llama sexual porque se necesitan dos individuos de sexos diferentes: </a:t>
            </a:r>
            <a:r>
              <a:rPr lang="es-E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un sexo masculino (hombre) </a:t>
            </a:r>
            <a:r>
              <a:rPr lang="es-E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y un </a:t>
            </a:r>
            <a:r>
              <a:rPr lang="es-E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sexo femenino (mujer), </a:t>
            </a:r>
            <a:r>
              <a:rPr lang="es-E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y por lo tanto dos células reproductoras diferentes.</a:t>
            </a:r>
            <a:endParaRPr lang="es-ES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4.bp.blogspot.com/-2-EHsYtGmu8/TajicF_NO9I/AAAAAAAACyY/bn5n2HWVigM/s1600/embarazo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BC8AD"/>
              </a:clrFrom>
              <a:clrTo>
                <a:srgbClr val="FBC8A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00166" y="-24"/>
            <a:ext cx="5357818" cy="6858024"/>
          </a:xfrm>
          <a:prstGeom prst="rect">
            <a:avLst/>
          </a:prstGeom>
          <a:noFill/>
        </p:spPr>
      </p:pic>
      <p:cxnSp>
        <p:nvCxnSpPr>
          <p:cNvPr id="6" name="5 Conector recto de flecha"/>
          <p:cNvCxnSpPr/>
          <p:nvPr/>
        </p:nvCxnSpPr>
        <p:spPr>
          <a:xfrm flipV="1">
            <a:off x="4143372" y="3500438"/>
            <a:ext cx="2786082" cy="214314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6 Conector recto de flecha"/>
          <p:cNvCxnSpPr/>
          <p:nvPr/>
        </p:nvCxnSpPr>
        <p:spPr>
          <a:xfrm rot="16200000" flipV="1">
            <a:off x="1178695" y="1750207"/>
            <a:ext cx="2643206" cy="2428892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10 Conector recto de flecha"/>
          <p:cNvCxnSpPr/>
          <p:nvPr/>
        </p:nvCxnSpPr>
        <p:spPr>
          <a:xfrm flipV="1">
            <a:off x="3929058" y="1928802"/>
            <a:ext cx="2643206" cy="928694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13 Conector recto de flecha"/>
          <p:cNvCxnSpPr/>
          <p:nvPr/>
        </p:nvCxnSpPr>
        <p:spPr>
          <a:xfrm rot="10800000" flipV="1">
            <a:off x="1285852" y="4500570"/>
            <a:ext cx="1428760" cy="1214446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15 CuadroTexto"/>
          <p:cNvSpPr txBox="1"/>
          <p:nvPr/>
        </p:nvSpPr>
        <p:spPr>
          <a:xfrm>
            <a:off x="6643702" y="1714488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PLACENTA</a:t>
            </a:r>
            <a:endParaRPr lang="es-ES" dirty="0"/>
          </a:p>
        </p:txBody>
      </p:sp>
      <p:sp>
        <p:nvSpPr>
          <p:cNvPr id="17" name="16 CuadroTexto"/>
          <p:cNvSpPr txBox="1"/>
          <p:nvPr/>
        </p:nvSpPr>
        <p:spPr>
          <a:xfrm>
            <a:off x="7072330" y="3143248"/>
            <a:ext cx="16430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BOLSA AMNIÓTICA</a:t>
            </a:r>
            <a:endParaRPr lang="es-ES" dirty="0"/>
          </a:p>
        </p:txBody>
      </p:sp>
      <p:sp>
        <p:nvSpPr>
          <p:cNvPr id="18" name="17 CuadroTexto"/>
          <p:cNvSpPr txBox="1"/>
          <p:nvPr/>
        </p:nvSpPr>
        <p:spPr>
          <a:xfrm>
            <a:off x="785786" y="1285860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FETO</a:t>
            </a:r>
            <a:endParaRPr lang="es-ES" dirty="0"/>
          </a:p>
        </p:txBody>
      </p:sp>
      <p:sp>
        <p:nvSpPr>
          <p:cNvPr id="19" name="18 CuadroTexto"/>
          <p:cNvSpPr txBox="1"/>
          <p:nvPr/>
        </p:nvSpPr>
        <p:spPr>
          <a:xfrm>
            <a:off x="214282" y="5786454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CORDÓN UMBILICAL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parto</a:t>
            </a:r>
            <a:endParaRPr lang="es-ES" sz="4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875234"/>
          </a:xfrm>
        </p:spPr>
        <p:txBody>
          <a:bodyPr>
            <a:normAutofit fontScale="92500" lnSpcReduction="20000"/>
          </a:bodyPr>
          <a:lstStyle/>
          <a:p>
            <a:pPr>
              <a:buClr>
                <a:srgbClr val="FF0000"/>
              </a:buClr>
              <a:buFont typeface="Wingdings" pitchFamily="2" charset="2"/>
              <a:buChar char="q"/>
            </a:pPr>
            <a:r>
              <a:rPr lang="es-ES" dirty="0" smtClean="0"/>
              <a:t>Cuando el feto está completamente formado, se coloca con la cabeza cerca de la salida del útero, y el cuerpo de la madre se prepara para el nacimiento, que comienza cuando la </a:t>
            </a:r>
            <a:r>
              <a:rPr lang="es-ES" u="sng" dirty="0" smtClean="0"/>
              <a:t>bolsa amniótica se rompe </a:t>
            </a:r>
            <a:r>
              <a:rPr lang="es-ES" dirty="0" smtClean="0"/>
              <a:t>y el líquido interno sale al exterior</a:t>
            </a:r>
          </a:p>
          <a:p>
            <a:pPr>
              <a:buClr>
                <a:srgbClr val="FF0000"/>
              </a:buClr>
              <a:buFont typeface="Wingdings" pitchFamily="2" charset="2"/>
              <a:buChar char="q"/>
            </a:pPr>
            <a:r>
              <a:rPr lang="es-ES" dirty="0" smtClean="0"/>
              <a:t>Los músculos de la madre se contraen y </a:t>
            </a:r>
            <a:r>
              <a:rPr lang="es-ES" u="sng" dirty="0" smtClean="0"/>
              <a:t>empujan al feto </a:t>
            </a:r>
            <a:r>
              <a:rPr lang="es-ES" dirty="0" smtClean="0"/>
              <a:t>hacia afuera a través de la vagina.</a:t>
            </a:r>
          </a:p>
          <a:p>
            <a:pPr>
              <a:buClr>
                <a:srgbClr val="FF0000"/>
              </a:buClr>
              <a:buFont typeface="Wingdings" pitchFamily="2" charset="2"/>
              <a:buChar char="q"/>
            </a:pPr>
            <a:r>
              <a:rPr lang="es-ES" dirty="0" smtClean="0"/>
              <a:t>Cuando el bebé nace, se le </a:t>
            </a:r>
            <a:r>
              <a:rPr lang="es-ES" u="sng" dirty="0" smtClean="0"/>
              <a:t>corta el cordón umbilical </a:t>
            </a:r>
            <a:r>
              <a:rPr lang="es-ES" dirty="0" smtClean="0"/>
              <a:t>para que el bebé pueda respirar por sí mismo. Al cortan este cordón, queda una cicatriz llamado </a:t>
            </a:r>
            <a:r>
              <a:rPr lang="es-ES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ombligo</a:t>
            </a:r>
            <a:r>
              <a:rPr lang="es-ES" dirty="0" smtClean="0"/>
              <a:t>.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32770" name="Picture 2" descr="http://www.mujerok.com/wp-content/uploads/2008/04/si55551690_ma.jp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ACTIVIDADES</a:t>
            </a:r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 </a:t>
            </a:r>
            <a:r>
              <a:rPr lang="es-E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1 Y 2 </a:t>
            </a:r>
            <a:r>
              <a:rPr lang="es-E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PÁG 35</a:t>
            </a:r>
            <a:endParaRPr lang="es-ES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pic>
        <p:nvPicPr>
          <p:cNvPr id="35842" name="Picture 2" descr="http://sacaleches.net/wp-content/uploads/2011/05/part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6298" y="1357298"/>
            <a:ext cx="7181850" cy="46577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Actividades de repaso </a:t>
            </a:r>
            <a:r>
              <a:rPr lang="es-E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1-5</a:t>
            </a:r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 </a:t>
            </a:r>
            <a:r>
              <a:rPr lang="es-ES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pág</a:t>
            </a:r>
            <a:r>
              <a:rPr lang="es-E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 37</a:t>
            </a:r>
            <a:endParaRPr lang="es-ES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 smtClean="0"/>
          </a:p>
          <a:p>
            <a:endParaRPr lang="es-ES" dirty="0"/>
          </a:p>
        </p:txBody>
      </p:sp>
      <p:pic>
        <p:nvPicPr>
          <p:cNvPr id="40962" name="Picture 2" descr="http://www.heraldico.com/genealogia/genealogia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14422"/>
            <a:ext cx="4643438" cy="54425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64" name="Picture 4" descr="http://image.shutterstock.com/display_pic_with_logo/144766/144766,1205185133,5/stock-vector-genealogical-tree-green-tree-vector-illustration-1024615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34202" y="1285860"/>
            <a:ext cx="4500562" cy="53654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>
            <a:off x="1475656" y="1124744"/>
            <a:ext cx="7200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 smtClean="0">
                <a:hlinkClick r:id="rId2"/>
              </a:rPr>
              <a:t>http://www.escolar.com/cnat/a13reproduccion.htm</a:t>
            </a:r>
            <a:endParaRPr lang="es-ES" dirty="0"/>
          </a:p>
        </p:txBody>
      </p:sp>
      <p:sp>
        <p:nvSpPr>
          <p:cNvPr id="9" name="8 Rectángulo"/>
          <p:cNvSpPr/>
          <p:nvPr/>
        </p:nvSpPr>
        <p:spPr>
          <a:xfrm>
            <a:off x="899592" y="1916832"/>
            <a:ext cx="7200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 smtClean="0">
                <a:hlinkClick r:id="rId3"/>
              </a:rPr>
              <a:t>http://www.slideshare.net/inesrozas/la-reproduccin-humana</a:t>
            </a:r>
            <a:endParaRPr lang="es-ES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1524000" y="3354049"/>
          <a:ext cx="6096000" cy="149902"/>
        </p:xfrm>
        <a:graphic>
          <a:graphicData uri="http://schemas.openxmlformats.org/drawingml/2006/table">
            <a:tbl>
              <a:tblPr/>
              <a:tblGrid>
                <a:gridCol w="6096000"/>
              </a:tblGrid>
              <a:tr h="149902">
                <a:tc>
                  <a:txBody>
                    <a:bodyPr/>
                    <a:lstStyle/>
                    <a:p>
                      <a:pPr algn="l" rtl="0" fontAlgn="b"/>
                      <a:r>
                        <a:rPr lang="es-ES" sz="900" b="0" i="0" u="sng" strike="noStrike" dirty="0">
                          <a:solidFill>
                            <a:srgbClr val="0000FF"/>
                          </a:solidFill>
                          <a:latin typeface="Calibri"/>
                          <a:hlinkClick r:id="rId4"/>
                        </a:rPr>
                        <a:t>http://www.educa.jcyl.es/educacyl/cm/gallery/Recursos%20Infinity/juegos_jcyl/cuerpo_rep/ap_reproductor_masc_plus.html </a:t>
                      </a:r>
                      <a:endParaRPr lang="es-ES" sz="900" b="0" i="0" u="sng" strike="noStrike" dirty="0">
                        <a:solidFill>
                          <a:srgbClr val="0000FF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18434" name="Picture 2" descr="http://somos.vicencianos.org/files/2011/07/hombre_muj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16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Características físicas de los sexos</a:t>
            </a:r>
            <a:endParaRPr lang="es-ES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00100" y="1285860"/>
            <a:ext cx="7920062" cy="535785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ES" b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HOMBRE:</a:t>
            </a:r>
          </a:p>
          <a:p>
            <a:pPr>
              <a:buNone/>
            </a:pPr>
            <a:r>
              <a:rPr lang="es-ES" dirty="0" smtClean="0"/>
              <a:t>+Vello en el cuerpo</a:t>
            </a:r>
          </a:p>
          <a:p>
            <a:pPr>
              <a:buNone/>
            </a:pPr>
            <a:r>
              <a:rPr lang="es-ES" dirty="0" smtClean="0"/>
              <a:t>Voz más grave </a:t>
            </a:r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r>
              <a:rPr lang="es-E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			</a:t>
            </a:r>
            <a:r>
              <a:rPr lang="es-ES" b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MUJER:</a:t>
            </a:r>
          </a:p>
          <a:p>
            <a:pPr>
              <a:buNone/>
            </a:pPr>
            <a:r>
              <a:rPr lang="es-ES" dirty="0" smtClean="0"/>
              <a:t>				-Vello en el cuerpo</a:t>
            </a:r>
          </a:p>
          <a:p>
            <a:pPr>
              <a:buNone/>
            </a:pPr>
            <a:r>
              <a:rPr lang="es-ES" dirty="0" smtClean="0"/>
              <a:t>				Caderas más anchas</a:t>
            </a:r>
          </a:p>
          <a:p>
            <a:pPr>
              <a:buNone/>
            </a:pPr>
            <a:r>
              <a:rPr lang="es-ES" dirty="0" smtClean="0"/>
              <a:t>				Voz más aguda</a:t>
            </a:r>
          </a:p>
          <a:p>
            <a:pPr>
              <a:buNone/>
            </a:pPr>
            <a:r>
              <a:rPr lang="es-ES" dirty="0" smtClean="0"/>
              <a:t>				Mamas más desarrolladas</a:t>
            </a:r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endParaRPr lang="es-ES" dirty="0"/>
          </a:p>
        </p:txBody>
      </p:sp>
      <p:pic>
        <p:nvPicPr>
          <p:cNvPr id="3074" name="Picture 2" descr="http://www.murciaeduca.es/cpfranciscosalzillo/sitio/upload/img/Dibujo_ninia_2.bmp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71604" y="4286256"/>
            <a:ext cx="1857388" cy="1857388"/>
          </a:xfrm>
          <a:prstGeom prst="rect">
            <a:avLst/>
          </a:prstGeom>
          <a:noFill/>
        </p:spPr>
      </p:pic>
      <p:pic>
        <p:nvPicPr>
          <p:cNvPr id="3076" name="Picture 4" descr="http://www.yodibujo.es/_uploads/_tiny_galerie/200811/matias-navidad-source_im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1428736"/>
            <a:ext cx="942685" cy="1928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¿Cómo diferenciamos el sexo de un bebé?</a:t>
            </a: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158" y="2357430"/>
            <a:ext cx="4267200" cy="2857520"/>
          </a:xfrm>
        </p:spPr>
        <p:txBody>
          <a:bodyPr/>
          <a:lstStyle/>
          <a:p>
            <a:r>
              <a:rPr lang="es-ES" dirty="0" smtClean="0"/>
              <a:t>Por los órganos internos y externos del aparato reproductor</a:t>
            </a:r>
            <a:endParaRPr lang="es-ES" dirty="0"/>
          </a:p>
        </p:txBody>
      </p:sp>
      <p:pic>
        <p:nvPicPr>
          <p:cNvPr id="2050" name="Picture 2" descr="http://img.bebesymas.com/2009/06/nombr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6" y="2143116"/>
            <a:ext cx="4350015" cy="2786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5720" y="447660"/>
            <a:ext cx="8686800" cy="838200"/>
          </a:xfrm>
        </p:spPr>
        <p:txBody>
          <a:bodyPr>
            <a:noAutofit/>
          </a:bodyPr>
          <a:lstStyle/>
          <a:p>
            <a:r>
              <a:rPr lang="es-ES" sz="54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Somos únicos</a:t>
            </a:r>
            <a:endParaRPr lang="es-ES" sz="5400" b="1" u="sng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Clr>
                <a:srgbClr val="C00000"/>
              </a:buClr>
            </a:pPr>
            <a:r>
              <a:rPr lang="es-ES" dirty="0" smtClean="0"/>
              <a:t>Todas las personas son diferentes </a:t>
            </a:r>
            <a:r>
              <a:rPr lang="es-ES" smtClean="0"/>
              <a:t>en cuanto </a:t>
            </a:r>
            <a:r>
              <a:rPr lang="es-ES" dirty="0" smtClean="0"/>
              <a:t>al sexo, color de ojos, peso, color de la piel, color y tipo de pelo….</a:t>
            </a:r>
          </a:p>
          <a:p>
            <a:pPr>
              <a:buClr>
                <a:srgbClr val="C00000"/>
              </a:buClr>
            </a:pPr>
            <a:r>
              <a:rPr lang="es-ES" dirty="0" smtClean="0"/>
              <a:t>Cuando nacemos adquirimos una mezcla de características de nuestros padres, y siempre distinta (dos hermanos de los mismos padres son diferentes)</a:t>
            </a:r>
          </a:p>
          <a:p>
            <a:pPr>
              <a:buClr>
                <a:srgbClr val="C00000"/>
              </a:buClr>
            </a:pPr>
            <a:r>
              <a:rPr lang="es-ES" dirty="0" smtClean="0"/>
              <a:t>Nos parecemos a nuestro padres, abuelos, tíos </a:t>
            </a:r>
            <a:r>
              <a:rPr lang="es-ES" dirty="0" err="1" smtClean="0"/>
              <a:t>etc</a:t>
            </a:r>
            <a:r>
              <a:rPr lang="es-ES" dirty="0" smtClean="0"/>
              <a:t>…. Pero </a:t>
            </a:r>
            <a:r>
              <a:rPr lang="es-E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SOMOS ÚNICOS</a:t>
            </a:r>
            <a:endParaRPr lang="es-E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http://upload.wikimedia.org/wikipedia/commons/b/b7/Unico_Anell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29322" y="214290"/>
            <a:ext cx="1485498" cy="12858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  <a:alpha val="4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04800" y="571480"/>
            <a:ext cx="8686800" cy="5508645"/>
          </a:xfrm>
        </p:spPr>
        <p:txBody>
          <a:bodyPr/>
          <a:lstStyle/>
          <a:p>
            <a:pPr algn="ctr">
              <a:buNone/>
            </a:pPr>
            <a:r>
              <a:rPr lang="es-E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SOMOS DISTINTOS FÍSICAMENTE PERO……..</a:t>
            </a:r>
          </a:p>
          <a:p>
            <a:pPr algn="ctr">
              <a:buNone/>
            </a:pPr>
            <a:endParaRPr lang="es-ES" b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r>
              <a:rPr lang="es-E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¡¡TODOS TENEMOS LOS MISMO DERECHOS!!</a:t>
            </a:r>
          </a:p>
          <a:p>
            <a:pPr>
              <a:buClr>
                <a:srgbClr val="C00000"/>
              </a:buClr>
              <a:buFont typeface="Wingdings" pitchFamily="2" charset="2"/>
              <a:buChar char="Ø"/>
            </a:pPr>
            <a:endParaRPr lang="es-ES" b="1" dirty="0" smtClean="0"/>
          </a:p>
          <a:p>
            <a:pPr>
              <a:buClr>
                <a:srgbClr val="C00000"/>
              </a:buClr>
              <a:buFont typeface="Wingdings" pitchFamily="2" charset="2"/>
              <a:buChar char="Ø"/>
            </a:pPr>
            <a:r>
              <a:rPr lang="es-E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Por el hecho de pertenecer a un sexo o al otro no te hace que seas más inteligente, más hábil o más capaz para desarrollar un trabajo determinado…… </a:t>
            </a:r>
            <a:r>
              <a:rPr lang="es-E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¡Todos somos iguales en derechos y obligaciones!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20482" name="Picture 2" descr="http://1.bp.blogspot.com/-5BPLgacY3dY/Tb93NZmExDI/AAAAAAAAAAM/llwiqMOyW68/s1600/certificaran-empresas-en-equidad-de-genero%255B1%255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214942" cy="6858620"/>
          </a:xfrm>
          <a:prstGeom prst="rect">
            <a:avLst/>
          </a:prstGeom>
          <a:noFill/>
        </p:spPr>
      </p:pic>
      <p:pic>
        <p:nvPicPr>
          <p:cNvPr id="20484" name="Picture 4" descr="http://2.bp.blogspot.com/_W_SkuCe-4cg/TPQV3qDwbQI/AAAAAAAAABI/2V-ga33gtDE/s1600/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1" y="0"/>
            <a:ext cx="3943805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ACTIVIDADES</a:t>
            </a:r>
            <a:r>
              <a:rPr lang="es-ES" sz="4000" dirty="0" smtClean="0"/>
              <a:t> </a:t>
            </a:r>
            <a:r>
              <a:rPr lang="es-E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1,2,3</a:t>
            </a:r>
            <a:r>
              <a:rPr lang="es-ES" sz="4000" dirty="0" smtClean="0"/>
              <a:t> </a:t>
            </a:r>
            <a:r>
              <a:rPr lang="es-ES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PÁG 31</a:t>
            </a:r>
            <a:endParaRPr lang="es-ES" sz="4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pic>
        <p:nvPicPr>
          <p:cNvPr id="1945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2786058"/>
            <a:ext cx="4842577" cy="358315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1643050"/>
            <a:ext cx="7915254" cy="759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868" y="1428736"/>
            <a:ext cx="2266950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iajes">
  <a:themeElements>
    <a:clrScheme name="Papel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Viaj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Viajes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361</TotalTime>
  <Words>717</Words>
  <Application>Microsoft Office PowerPoint</Application>
  <PresentationFormat>Presentación en pantalla (4:3)</PresentationFormat>
  <Paragraphs>77</Paragraphs>
  <Slides>25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25</vt:i4>
      </vt:variant>
    </vt:vector>
  </HeadingPairs>
  <TitlesOfParts>
    <vt:vector size="26" baseType="lpstr">
      <vt:lpstr>Viajes</vt:lpstr>
      <vt:lpstr>Diapositiva 1</vt:lpstr>
      <vt:lpstr>Diapositiva 2</vt:lpstr>
      <vt:lpstr>Diapositiva 3</vt:lpstr>
      <vt:lpstr>Características físicas de los sexos</vt:lpstr>
      <vt:lpstr>¿Cómo diferenciamos el sexo de un bebé?</vt:lpstr>
      <vt:lpstr>Somos únicos</vt:lpstr>
      <vt:lpstr>Diapositiva 7</vt:lpstr>
      <vt:lpstr>Diapositiva 8</vt:lpstr>
      <vt:lpstr>ACTIVIDADES 1,2,3 PÁG 31</vt:lpstr>
      <vt:lpstr>APARATO REPRODUCTOR FEMENINO</vt:lpstr>
      <vt:lpstr>APARATO REPRODUCTOR FEMENINO</vt:lpstr>
      <vt:lpstr>APARATO REPRODUCTOR MASCULINO</vt:lpstr>
      <vt:lpstr>Diapositiva 13</vt:lpstr>
      <vt:lpstr>ÓVULOS Y ESPERMATOZOIDES</vt:lpstr>
      <vt:lpstr>Diapositiva 15</vt:lpstr>
      <vt:lpstr>ACTIVIDADES 1 Y 2 PÁG 33</vt:lpstr>
      <vt:lpstr>El  nacimiento de una persona</vt:lpstr>
      <vt:lpstr>FECUNDACIÓN</vt:lpstr>
      <vt:lpstr>EMBARAZO</vt:lpstr>
      <vt:lpstr>Diapositiva 20</vt:lpstr>
      <vt:lpstr>parto</vt:lpstr>
      <vt:lpstr>Diapositiva 22</vt:lpstr>
      <vt:lpstr>ACTIVIDADES 1 Y 2 PÁG 35</vt:lpstr>
      <vt:lpstr>Actividades de repaso 1-5 pág 37</vt:lpstr>
      <vt:lpstr>Diapositiva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Javier</dc:creator>
  <cp:lastModifiedBy> </cp:lastModifiedBy>
  <cp:revision>93</cp:revision>
  <dcterms:created xsi:type="dcterms:W3CDTF">2011-09-14T16:17:52Z</dcterms:created>
  <dcterms:modified xsi:type="dcterms:W3CDTF">2014-10-29T22:40:20Z</dcterms:modified>
</cp:coreProperties>
</file>